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e/CBSQSen10Kz6FqWdjfXrQmP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81BC48-DBCC-4140-A5CB-242A3478A6A6}">
  <a:tblStyle styleId="{6381BC48-DBCC-4140-A5CB-242A3478A6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Header Bar">
  <p:cSld name="With Header Ba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0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498600" y="520700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Side Bar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2" descr="A gold and blue neck ti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/>
          <p:nvPr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2"/>
          <p:cNvSpPr txBox="1"/>
          <p:nvPr/>
        </p:nvSpPr>
        <p:spPr>
          <a:xfrm>
            <a:off x="7461250" y="797021"/>
            <a:ext cx="44386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641350" y="2368550"/>
            <a:ext cx="54737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647700" y="5410200"/>
            <a:ext cx="54737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47700" y="558768"/>
            <a:ext cx="5473700" cy="139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7396769" y="1805354"/>
            <a:ext cx="4391025" cy="465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ith Header Bar">
  <p:cSld name="1_With Header Ba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3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498484" y="879794"/>
            <a:ext cx="10515601" cy="32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1498600" y="520700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 descr="Paragliding above clouds at sunset"/>
          <p:cNvPicPr preferRelativeResize="0"/>
          <p:nvPr/>
        </p:nvPicPr>
        <p:blipFill rotWithShape="1">
          <a:blip r:embed="rId3"/>
          <a:srcRect r="11873"/>
          <a:stretch/>
        </p:blipFill>
        <p:spPr>
          <a:xfrm>
            <a:off x="3779519" y="456507"/>
            <a:ext cx="8412481" cy="60068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Year 6: Light</a:t>
            </a: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717550" y="2362546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time is the </a:t>
            </a:r>
            <a:r>
              <a:rPr lang="en-GB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highest</a:t>
            </a:r>
            <a:b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sky?</a:t>
            </a:r>
            <a:endParaRPr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6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10-11</a:t>
            </a:r>
            <a:endParaRPr/>
          </a:p>
        </p:txBody>
      </p:sp>
      <p:grpSp>
        <p:nvGrpSpPr>
          <p:cNvPr id="66" name="Google Shape;66;p1"/>
          <p:cNvGrpSpPr/>
          <p:nvPr/>
        </p:nvGrpSpPr>
        <p:grpSpPr>
          <a:xfrm>
            <a:off x="7291388" y="466820"/>
            <a:ext cx="4622446" cy="6245335"/>
            <a:chOff x="7291389" y="641565"/>
            <a:chExt cx="4352921" cy="5918135"/>
          </a:xfrm>
        </p:grpSpPr>
        <p:pic>
          <p:nvPicPr>
            <p:cNvPr id="67" name="Google Shape;67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"/>
            <p:cNvSpPr txBox="1"/>
            <p:nvPr/>
          </p:nvSpPr>
          <p:spPr>
            <a:xfrm>
              <a:off x="7453312" y="697498"/>
              <a:ext cx="3923476" cy="5862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is learning and what you need to get ready.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squared paper, slide 5 may be printed for your child to record on.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3, 4 &amp; 5, as needed.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has some further, optional activities.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6263398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-GB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3-5):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70-80 mins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would help to support learning: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sunny day and morning start (before 10am)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Note: Example results are given on page 5 if it’s not sunny.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paved/concrete area away from buildings 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plastic bottle/something pointy ~20cm tall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chalk or a pencil 	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ruler/tape measure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squared paper, a ruler and a pencil for recording.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Alternatively you may wish </a:t>
            </a:r>
            <a:b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print page 5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6)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explore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sundials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Light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1498484" y="557939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What time is the Sun highest in the sky?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838200" y="1644140"/>
            <a:ext cx="5181600" cy="21612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size of the Sun’s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shadow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throughout the day.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rises in the East and sets in the West.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is highest in the sky in the middle of the day.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838198" y="4015721"/>
            <a:ext cx="5181600" cy="21612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observe and record the size of shadows through the day.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plot a line graph of results taken to one de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cimal place.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conclusion from my data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 descr="A close up of a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 descr="Notepad, Memo, Pencil, Writing, No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8710" y="4777944"/>
            <a:ext cx="835092" cy="80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Explore, review, think, talk…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498600" y="542598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What do you already know about shadows outside on a sunny day?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733500" y="1591800"/>
            <a:ext cx="5286300" cy="4532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or talk about…</a:t>
            </a:r>
            <a:endParaRPr/>
          </a:p>
          <a:p>
            <a:pPr marL="216000" marR="0" lvl="0" indent="-216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shadows on a sunny day? Use 4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explain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</a:t>
            </a:r>
            <a:endParaRPr/>
          </a:p>
          <a:p>
            <a:pPr marL="216000" marR="0" lvl="0" indent="-216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time of day do you think each of these photographs was taken? </a:t>
            </a:r>
            <a:endParaRPr/>
          </a:p>
          <a:p>
            <a:pPr marL="216000" marR="0" lvl="0" indent="-88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88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88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88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the size and direction of outdoor shadows change over time on a sunny day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what has this got to do with our planet Earth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rotating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its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6172200" y="1591800"/>
            <a:ext cx="5286300" cy="4532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Shadows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are seen when light rays travelling in straight lines from the Sun (a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 source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 are blocked from reaching a surface or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by an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opaque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object.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Long shadows are cast when the Sun appears low in the sky (near sunrise or sunset) and shorter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shadows occur when the Sun is higher.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direction of shadows we see on a bright sunny day changes as the Sun appears to move across the sky from East to West.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apparent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across the sky is actually caused by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Earth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rotating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on its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going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round once every 24 hours.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(10-15 minutes)</a:t>
            </a:r>
            <a:endParaRPr/>
          </a:p>
        </p:txBody>
      </p:sp>
      <p:pic>
        <p:nvPicPr>
          <p:cNvPr id="91" name="Google Shape;91;p3" descr="A close up of a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2456" y="3261414"/>
            <a:ext cx="1303498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3078" y="3261414"/>
            <a:ext cx="1169854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218" y="3261414"/>
            <a:ext cx="1009835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1091" y="3261414"/>
            <a:ext cx="981725" cy="15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3"/>
          <p:cNvGrpSpPr/>
          <p:nvPr/>
        </p:nvGrpSpPr>
        <p:grpSpPr>
          <a:xfrm>
            <a:off x="10191292" y="4634293"/>
            <a:ext cx="1084340" cy="1364552"/>
            <a:chOff x="10094200" y="4622863"/>
            <a:chExt cx="1084340" cy="1364552"/>
          </a:xfrm>
        </p:grpSpPr>
        <p:pic>
          <p:nvPicPr>
            <p:cNvPr id="97" name="Google Shape;97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119360" y="4896463"/>
              <a:ext cx="1030926" cy="1046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3"/>
            <p:cNvSpPr/>
            <p:nvPr/>
          </p:nvSpPr>
          <p:spPr>
            <a:xfrm>
              <a:off x="10607040" y="4861560"/>
              <a:ext cx="571500" cy="1116330"/>
            </a:xfrm>
            <a:custGeom>
              <a:avLst/>
              <a:gdLst/>
              <a:ahLst/>
              <a:cxnLst/>
              <a:rect l="l" t="t" r="r" b="b"/>
              <a:pathLst>
                <a:path w="571500" h="1116330" extrusionOk="0">
                  <a:moveTo>
                    <a:pt x="3810" y="57150"/>
                  </a:moveTo>
                  <a:lnTo>
                    <a:pt x="0" y="0"/>
                  </a:lnTo>
                  <a:lnTo>
                    <a:pt x="571500" y="3810"/>
                  </a:lnTo>
                  <a:lnTo>
                    <a:pt x="563880" y="1116330"/>
                  </a:lnTo>
                  <a:lnTo>
                    <a:pt x="3810" y="1108710"/>
                  </a:lnTo>
                  <a:lnTo>
                    <a:pt x="11430" y="1062990"/>
                  </a:lnTo>
                  <a:lnTo>
                    <a:pt x="49530" y="1059180"/>
                  </a:lnTo>
                  <a:lnTo>
                    <a:pt x="99060" y="1055370"/>
                  </a:lnTo>
                  <a:lnTo>
                    <a:pt x="140970" y="1051560"/>
                  </a:lnTo>
                  <a:lnTo>
                    <a:pt x="186690" y="1040130"/>
                  </a:lnTo>
                  <a:lnTo>
                    <a:pt x="217170" y="1028700"/>
                  </a:lnTo>
                  <a:lnTo>
                    <a:pt x="266700" y="1009650"/>
                  </a:lnTo>
                  <a:lnTo>
                    <a:pt x="297180" y="986790"/>
                  </a:lnTo>
                  <a:lnTo>
                    <a:pt x="323850" y="971550"/>
                  </a:lnTo>
                  <a:lnTo>
                    <a:pt x="361950" y="941070"/>
                  </a:lnTo>
                  <a:lnTo>
                    <a:pt x="381000" y="918210"/>
                  </a:lnTo>
                  <a:lnTo>
                    <a:pt x="411480" y="883920"/>
                  </a:lnTo>
                  <a:lnTo>
                    <a:pt x="434340" y="853440"/>
                  </a:lnTo>
                  <a:lnTo>
                    <a:pt x="449580" y="834390"/>
                  </a:lnTo>
                  <a:lnTo>
                    <a:pt x="468630" y="796290"/>
                  </a:lnTo>
                  <a:lnTo>
                    <a:pt x="491490" y="754380"/>
                  </a:lnTo>
                  <a:lnTo>
                    <a:pt x="502920" y="716280"/>
                  </a:lnTo>
                  <a:lnTo>
                    <a:pt x="514350" y="678180"/>
                  </a:lnTo>
                  <a:lnTo>
                    <a:pt x="525780" y="640080"/>
                  </a:lnTo>
                  <a:lnTo>
                    <a:pt x="529590" y="594360"/>
                  </a:lnTo>
                  <a:lnTo>
                    <a:pt x="529590" y="541020"/>
                  </a:lnTo>
                  <a:lnTo>
                    <a:pt x="525780" y="491490"/>
                  </a:lnTo>
                  <a:lnTo>
                    <a:pt x="514350" y="441960"/>
                  </a:lnTo>
                  <a:lnTo>
                    <a:pt x="495300" y="377190"/>
                  </a:lnTo>
                  <a:lnTo>
                    <a:pt x="476250" y="327660"/>
                  </a:lnTo>
                  <a:lnTo>
                    <a:pt x="453390" y="289560"/>
                  </a:lnTo>
                  <a:lnTo>
                    <a:pt x="426720" y="243840"/>
                  </a:lnTo>
                  <a:lnTo>
                    <a:pt x="388620" y="209550"/>
                  </a:lnTo>
                  <a:lnTo>
                    <a:pt x="354330" y="179070"/>
                  </a:lnTo>
                  <a:lnTo>
                    <a:pt x="316230" y="152400"/>
                  </a:lnTo>
                  <a:lnTo>
                    <a:pt x="270510" y="121920"/>
                  </a:lnTo>
                  <a:lnTo>
                    <a:pt x="217170" y="95250"/>
                  </a:lnTo>
                  <a:lnTo>
                    <a:pt x="156210" y="76200"/>
                  </a:lnTo>
                  <a:lnTo>
                    <a:pt x="102870" y="64770"/>
                  </a:lnTo>
                  <a:lnTo>
                    <a:pt x="60960" y="57150"/>
                  </a:lnTo>
                  <a:lnTo>
                    <a:pt x="3810" y="5715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10094200" y="4861560"/>
              <a:ext cx="571500" cy="1116330"/>
            </a:xfrm>
            <a:custGeom>
              <a:avLst/>
              <a:gdLst/>
              <a:ahLst/>
              <a:cxnLst/>
              <a:rect l="l" t="t" r="r" b="b"/>
              <a:pathLst>
                <a:path w="571500" h="1116330" extrusionOk="0">
                  <a:moveTo>
                    <a:pt x="3810" y="57150"/>
                  </a:moveTo>
                  <a:lnTo>
                    <a:pt x="0" y="0"/>
                  </a:lnTo>
                  <a:lnTo>
                    <a:pt x="571500" y="3810"/>
                  </a:lnTo>
                  <a:lnTo>
                    <a:pt x="563880" y="1116330"/>
                  </a:lnTo>
                  <a:lnTo>
                    <a:pt x="3810" y="1108710"/>
                  </a:lnTo>
                  <a:lnTo>
                    <a:pt x="11430" y="1062990"/>
                  </a:lnTo>
                  <a:lnTo>
                    <a:pt x="49530" y="1059180"/>
                  </a:lnTo>
                  <a:lnTo>
                    <a:pt x="99060" y="1055370"/>
                  </a:lnTo>
                  <a:lnTo>
                    <a:pt x="140970" y="1051560"/>
                  </a:lnTo>
                  <a:lnTo>
                    <a:pt x="186690" y="1040130"/>
                  </a:lnTo>
                  <a:lnTo>
                    <a:pt x="217170" y="1028700"/>
                  </a:lnTo>
                  <a:lnTo>
                    <a:pt x="266700" y="1009650"/>
                  </a:lnTo>
                  <a:lnTo>
                    <a:pt x="297180" y="986790"/>
                  </a:lnTo>
                  <a:lnTo>
                    <a:pt x="323850" y="971550"/>
                  </a:lnTo>
                  <a:lnTo>
                    <a:pt x="361950" y="941070"/>
                  </a:lnTo>
                  <a:lnTo>
                    <a:pt x="381000" y="918210"/>
                  </a:lnTo>
                  <a:lnTo>
                    <a:pt x="411480" y="883920"/>
                  </a:lnTo>
                  <a:lnTo>
                    <a:pt x="434340" y="853440"/>
                  </a:lnTo>
                  <a:lnTo>
                    <a:pt x="449580" y="834390"/>
                  </a:lnTo>
                  <a:lnTo>
                    <a:pt x="468630" y="796290"/>
                  </a:lnTo>
                  <a:lnTo>
                    <a:pt x="491490" y="754380"/>
                  </a:lnTo>
                  <a:lnTo>
                    <a:pt x="502920" y="716280"/>
                  </a:lnTo>
                  <a:lnTo>
                    <a:pt x="514350" y="678180"/>
                  </a:lnTo>
                  <a:lnTo>
                    <a:pt x="525780" y="640080"/>
                  </a:lnTo>
                  <a:lnTo>
                    <a:pt x="529590" y="594360"/>
                  </a:lnTo>
                  <a:lnTo>
                    <a:pt x="529590" y="541020"/>
                  </a:lnTo>
                  <a:lnTo>
                    <a:pt x="525780" y="491490"/>
                  </a:lnTo>
                  <a:lnTo>
                    <a:pt x="514350" y="441960"/>
                  </a:lnTo>
                  <a:lnTo>
                    <a:pt x="495300" y="377190"/>
                  </a:lnTo>
                  <a:lnTo>
                    <a:pt x="476250" y="327660"/>
                  </a:lnTo>
                  <a:lnTo>
                    <a:pt x="453390" y="289560"/>
                  </a:lnTo>
                  <a:lnTo>
                    <a:pt x="426720" y="243840"/>
                  </a:lnTo>
                  <a:lnTo>
                    <a:pt x="388620" y="209550"/>
                  </a:lnTo>
                  <a:lnTo>
                    <a:pt x="354330" y="179070"/>
                  </a:lnTo>
                  <a:lnTo>
                    <a:pt x="316230" y="152400"/>
                  </a:lnTo>
                  <a:lnTo>
                    <a:pt x="270510" y="121920"/>
                  </a:lnTo>
                  <a:lnTo>
                    <a:pt x="217170" y="95250"/>
                  </a:lnTo>
                  <a:lnTo>
                    <a:pt x="156210" y="76200"/>
                  </a:lnTo>
                  <a:lnTo>
                    <a:pt x="102870" y="64770"/>
                  </a:lnTo>
                  <a:lnTo>
                    <a:pt x="60960" y="57150"/>
                  </a:lnTo>
                  <a:lnTo>
                    <a:pt x="3810" y="5715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3"/>
            <p:cNvCxnSpPr/>
            <p:nvPr/>
          </p:nvCxnSpPr>
          <p:spPr>
            <a:xfrm rot="10800000" flipH="1">
              <a:off x="10473753" y="5897880"/>
              <a:ext cx="22797" cy="8953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3"/>
            <p:cNvCxnSpPr/>
            <p:nvPr/>
          </p:nvCxnSpPr>
          <p:spPr>
            <a:xfrm rot="10800000" flipH="1">
              <a:off x="10737693" y="4859655"/>
              <a:ext cx="19905" cy="8107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2" name="Google Shape;102;p3"/>
            <p:cNvSpPr/>
            <p:nvPr/>
          </p:nvSpPr>
          <p:spPr>
            <a:xfrm>
              <a:off x="10275570" y="5314950"/>
              <a:ext cx="712470" cy="220980"/>
            </a:xfrm>
            <a:custGeom>
              <a:avLst/>
              <a:gdLst/>
              <a:ahLst/>
              <a:cxnLst/>
              <a:rect l="l" t="t" r="r" b="b"/>
              <a:pathLst>
                <a:path w="712470" h="220980" extrusionOk="0">
                  <a:moveTo>
                    <a:pt x="0" y="0"/>
                  </a:moveTo>
                  <a:cubicBezTo>
                    <a:pt x="27940" y="15240"/>
                    <a:pt x="55880" y="30480"/>
                    <a:pt x="80010" y="41910"/>
                  </a:cubicBezTo>
                  <a:cubicBezTo>
                    <a:pt x="104140" y="53340"/>
                    <a:pt x="123190" y="60325"/>
                    <a:pt x="144780" y="68580"/>
                  </a:cubicBezTo>
                  <a:cubicBezTo>
                    <a:pt x="166370" y="76835"/>
                    <a:pt x="188595" y="84455"/>
                    <a:pt x="209550" y="91440"/>
                  </a:cubicBezTo>
                  <a:cubicBezTo>
                    <a:pt x="230505" y="98425"/>
                    <a:pt x="250190" y="103505"/>
                    <a:pt x="270510" y="110490"/>
                  </a:cubicBezTo>
                  <a:cubicBezTo>
                    <a:pt x="290830" y="117475"/>
                    <a:pt x="309245" y="126365"/>
                    <a:pt x="331470" y="133350"/>
                  </a:cubicBezTo>
                  <a:cubicBezTo>
                    <a:pt x="353695" y="140335"/>
                    <a:pt x="378460" y="145415"/>
                    <a:pt x="403860" y="152400"/>
                  </a:cubicBezTo>
                  <a:cubicBezTo>
                    <a:pt x="429260" y="159385"/>
                    <a:pt x="457835" y="168910"/>
                    <a:pt x="483870" y="175260"/>
                  </a:cubicBezTo>
                  <a:cubicBezTo>
                    <a:pt x="509905" y="181610"/>
                    <a:pt x="534670" y="184785"/>
                    <a:pt x="560070" y="190500"/>
                  </a:cubicBezTo>
                  <a:cubicBezTo>
                    <a:pt x="585470" y="196215"/>
                    <a:pt x="610870" y="204470"/>
                    <a:pt x="636270" y="209550"/>
                  </a:cubicBezTo>
                  <a:cubicBezTo>
                    <a:pt x="661670" y="214630"/>
                    <a:pt x="712470" y="220980"/>
                    <a:pt x="712470" y="220980"/>
                  </a:cubicBezTo>
                  <a:lnTo>
                    <a:pt x="712470" y="22098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" name="Google Shape;103;p3"/>
            <p:cNvCxnSpPr/>
            <p:nvPr/>
          </p:nvCxnSpPr>
          <p:spPr>
            <a:xfrm>
              <a:off x="10705360" y="5477796"/>
              <a:ext cx="129891" cy="35308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04" name="Google Shape;104;p3"/>
            <p:cNvSpPr/>
            <p:nvPr/>
          </p:nvSpPr>
          <p:spPr>
            <a:xfrm rot="1015480">
              <a:off x="10594368" y="4679632"/>
              <a:ext cx="407086" cy="114776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Google Shape;105;p3"/>
            <p:cNvCxnSpPr>
              <a:stCxn id="104" idx="4"/>
            </p:cNvCxnSpPr>
            <p:nvPr/>
          </p:nvCxnSpPr>
          <p:spPr>
            <a:xfrm>
              <a:off x="10781205" y="4791922"/>
              <a:ext cx="62100" cy="219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857310" y="1611466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0825" marR="0" lvl="0" indent="-250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Starting in the morning, find a sunny place with a paved/hard surface at least 10 steps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a star on the ground with chalk or pencil.</a:t>
            </a:r>
            <a:endParaRPr/>
          </a:p>
          <a:p>
            <a:pPr marL="250825" marR="0" lvl="0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With your water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bottle/object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on the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star, mark a cross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top of its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shadow. </a:t>
            </a:r>
            <a:endParaRPr/>
          </a:p>
          <a:p>
            <a:pPr marL="250825" marR="0" lvl="0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Check the time.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direction did the sun rise in?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black or </a:t>
            </a:r>
            <a:r>
              <a:rPr lang="en-GB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blue colour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A close up of a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6182032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36000" bIns="45700" anchor="t" anchorCtr="0">
            <a:noAutofit/>
          </a:bodyPr>
          <a:lstStyle/>
          <a:p>
            <a:pPr marL="252000" marR="0" lvl="0" indent="-25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Measure the distance between the star and cross,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centimeters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place.</a:t>
            </a:r>
            <a:endParaRPr/>
          </a:p>
          <a:p>
            <a:pPr marL="252000" marR="0" lvl="0" indent="-25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Record this (as the size of the shadow) and the time from step 3 in a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 page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5).</a:t>
            </a:r>
            <a:endParaRPr/>
          </a:p>
          <a:p>
            <a:pPr marL="252000" marR="0" lvl="0" indent="-25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Plot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on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5).</a:t>
            </a:r>
            <a:endParaRPr/>
          </a:p>
          <a:p>
            <a:pPr marL="268288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Scientists normally plot their data as they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 along so they can see any patterns emerging or if a particular result doesn’t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seem to fit this (and may need checking).</a:t>
            </a:r>
            <a:endParaRPr/>
          </a:p>
          <a:p>
            <a:pPr marL="252000" marR="0" lvl="0" indent="-25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Repeat steps 2-6 </a:t>
            </a: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half hour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so until mid-afternoon.</a:t>
            </a:r>
            <a:endParaRPr/>
          </a:p>
          <a:p>
            <a:pPr marL="252000" marR="0" lvl="0" indent="-25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	Draw a </a:t>
            </a: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smooth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of best fit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your data. This curve should go as close as possible to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many of your data points as possible.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498600" y="548991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Taking accurate measurements and plotting them on a graph as you go along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ato Black"/>
              <a:buNone/>
            </a:pPr>
            <a:r>
              <a:rPr lang="en-GB" sz="2880"/>
              <a:t>Investigating how shadows change size through the day 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468075" y="800775"/>
            <a:ext cx="981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(Around 1 hour in total, 5-10 minutes each reading, repeated about </a:t>
            </a:r>
            <a:r>
              <a:rPr lang="en-GB" sz="18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8-12 times during the day</a:t>
            </a: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3000776" y="2680821"/>
            <a:ext cx="2891467" cy="3339457"/>
            <a:chOff x="3100521" y="2690057"/>
            <a:chExt cx="2891467" cy="3339457"/>
          </a:xfrm>
        </p:grpSpPr>
        <p:pic>
          <p:nvPicPr>
            <p:cNvPr id="119" name="Google Shape;119;p4"/>
            <p:cNvPicPr preferRelativeResize="0"/>
            <p:nvPr/>
          </p:nvPicPr>
          <p:blipFill rotWithShape="1">
            <a:blip r:embed="rId4">
              <a:alphaModFix/>
            </a:blip>
            <a:srcRect l="12841" t="10407" r="1200" b="3703"/>
            <a:stretch/>
          </p:blipFill>
          <p:spPr>
            <a:xfrm>
              <a:off x="3519200" y="2937164"/>
              <a:ext cx="2321128" cy="3092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4"/>
            <p:cNvSpPr/>
            <p:nvPr/>
          </p:nvSpPr>
          <p:spPr>
            <a:xfrm>
              <a:off x="3100521" y="4247977"/>
              <a:ext cx="691468" cy="83099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star </a:t>
              </a:r>
              <a:br>
                <a:rPr lang="en-GB" sz="16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6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(under bottle) </a:t>
              </a:r>
              <a:endParaRPr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866684" y="2690057"/>
              <a:ext cx="1012581" cy="33855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10am cross </a:t>
              </a:r>
              <a:endParaRPr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832652" y="3984021"/>
              <a:ext cx="1159336" cy="83099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star-to-cross distance for 10am star</a:t>
              </a:r>
              <a:endParaRPr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Google Shape;123;p4"/>
            <p:cNvCxnSpPr/>
            <p:nvPr/>
          </p:nvCxnSpPr>
          <p:spPr>
            <a:xfrm rot="10800000" flipH="1">
              <a:off x="3799037" y="4310894"/>
              <a:ext cx="353827" cy="88626"/>
            </a:xfrm>
            <a:prstGeom prst="straightConnector1">
              <a:avLst/>
            </a:prstGeom>
            <a:noFill/>
            <a:ln w="2857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24" name="Google Shape;124;p4"/>
            <p:cNvCxnSpPr/>
            <p:nvPr/>
          </p:nvCxnSpPr>
          <p:spPr>
            <a:xfrm flipH="1">
              <a:off x="5131338" y="3031681"/>
              <a:ext cx="37167" cy="294771"/>
            </a:xfrm>
            <a:prstGeom prst="straightConnector1">
              <a:avLst/>
            </a:prstGeom>
            <a:noFill/>
            <a:ln w="2857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25" name="Google Shape;125;p4"/>
            <p:cNvCxnSpPr/>
            <p:nvPr/>
          </p:nvCxnSpPr>
          <p:spPr>
            <a:xfrm flipH="1">
              <a:off x="4165600" y="3326452"/>
              <a:ext cx="965738" cy="97507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 rot="10800000">
              <a:off x="4540226" y="3893732"/>
              <a:ext cx="290878" cy="260032"/>
            </a:xfrm>
            <a:prstGeom prst="straightConnector1">
              <a:avLst/>
            </a:prstGeom>
            <a:noFill/>
            <a:ln w="2857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251467" y="146767"/>
            <a:ext cx="2639515" cy="62846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record the size of shadows throughout the day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5"/>
          <p:cNvGraphicFramePr/>
          <p:nvPr/>
        </p:nvGraphicFramePr>
        <p:xfrm>
          <a:off x="380872" y="1075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{6381BC48-DBCC-4140-A5CB-242A3478A6A6}</a:tableStyleId>
              </a:tblPr>
              <a:tblGrid>
                <a:gridCol w="11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Time </a:t>
                      </a:r>
                      <a:br>
                        <a:rPr lang="en-GB" sz="1400" u="none" strike="noStrike" cap="none"/>
                      </a:br>
                      <a:r>
                        <a:rPr lang="en-GB" sz="1400" u="none" strike="noStrike" cap="none"/>
                        <a:t>(hours:mins)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Size of shadow (cm)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3039995" y="152199"/>
            <a:ext cx="8533169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can plot a line graph of results taken to one decimal place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can draw a conclusion from my data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Google Shape;135;p5"/>
          <p:cNvGraphicFramePr/>
          <p:nvPr/>
        </p:nvGraphicFramePr>
        <p:xfrm>
          <a:off x="8628334" y="1075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{6381BC48-DBCC-4140-A5CB-242A3478A6A6}</a:tableStyleId>
              </a:tblPr>
              <a:tblGrid>
                <a:gridCol w="11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Time </a:t>
                      </a:r>
                      <a:br>
                        <a:rPr lang="en-GB" sz="1200">
                          <a:solidFill>
                            <a:srgbClr val="7030A0"/>
                          </a:solidFill>
                        </a:rPr>
                      </a:b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(hours: mins)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Size of shadow (cm)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10:00am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21.7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10:30am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19.8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11:00am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17.3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11:30am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16.0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12:00pm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14.8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12:30pm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14.3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1:00pm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14.1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1:30pm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14.5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2:00pm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15.3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2:30pm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16.4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36" name="Google Shape;136;p5"/>
          <p:cNvGrpSpPr/>
          <p:nvPr/>
        </p:nvGrpSpPr>
        <p:grpSpPr>
          <a:xfrm>
            <a:off x="3147802" y="817361"/>
            <a:ext cx="5229988" cy="5916254"/>
            <a:chOff x="3961309" y="817361"/>
            <a:chExt cx="5229988" cy="5916254"/>
          </a:xfrm>
        </p:grpSpPr>
        <p:grpSp>
          <p:nvGrpSpPr>
            <p:cNvPr id="137" name="Google Shape;137;p5"/>
            <p:cNvGrpSpPr/>
            <p:nvPr/>
          </p:nvGrpSpPr>
          <p:grpSpPr>
            <a:xfrm>
              <a:off x="3961309" y="817361"/>
              <a:ext cx="5229988" cy="5476326"/>
              <a:chOff x="5278753" y="1004778"/>
              <a:chExt cx="5229988" cy="5476326"/>
            </a:xfrm>
          </p:grpSpPr>
          <p:pic>
            <p:nvPicPr>
              <p:cNvPr id="138" name="Google Shape;138;p5" descr="A close up of a white wall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-3"/>
              <a:stretch/>
            </p:blipFill>
            <p:spPr>
              <a:xfrm>
                <a:off x="5583576" y="1004778"/>
                <a:ext cx="4925165" cy="54763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5"/>
              <p:cNvSpPr txBox="1"/>
              <p:nvPr/>
            </p:nvSpPr>
            <p:spPr>
              <a:xfrm>
                <a:off x="5790184" y="5592886"/>
                <a:ext cx="46203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 txBox="1"/>
              <p:nvPr/>
            </p:nvSpPr>
            <p:spPr>
              <a:xfrm rot="-5400000">
                <a:off x="3955844" y="3091394"/>
                <a:ext cx="295359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Size of shadow (in cm)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5"/>
            <p:cNvSpPr txBox="1"/>
            <p:nvPr/>
          </p:nvSpPr>
          <p:spPr>
            <a:xfrm>
              <a:off x="5752924" y="6425838"/>
              <a:ext cx="26762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 (hours:minutes)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5043053" y="5978958"/>
              <a:ext cx="6069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10:00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8338252" y="5978958"/>
              <a:ext cx="6069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2:00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8605458" y="4677252"/>
            <a:ext cx="2819923" cy="191680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0" rIns="36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 shadow is _____________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_____pm, this means the sun is highest in the sky at this time in the ____________</a:t>
            </a:r>
            <a:r>
              <a:rPr lang="en-GB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(season)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3742347" y="5799613"/>
            <a:ext cx="263751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706123" y="1372726"/>
            <a:ext cx="4620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8571062" y="664119"/>
            <a:ext cx="2395966" cy="48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Sample results in case </a:t>
            </a:r>
            <a:r>
              <a:rPr lang="en-GB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not a sunny day when you do this lesson!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4100926" y="5747732"/>
            <a:ext cx="72000" cy="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938875" y="5667462"/>
            <a:ext cx="421598" cy="132151"/>
          </a:xfrm>
          <a:custGeom>
            <a:avLst/>
            <a:gdLst/>
            <a:ahLst/>
            <a:cxnLst/>
            <a:rect l="l" t="t" r="r" b="b"/>
            <a:pathLst>
              <a:path w="923636" h="269130" extrusionOk="0">
                <a:moveTo>
                  <a:pt x="0" y="102704"/>
                </a:moveTo>
                <a:cubicBezTo>
                  <a:pt x="151630" y="12649"/>
                  <a:pt x="180109" y="-5053"/>
                  <a:pt x="258618" y="1105"/>
                </a:cubicBezTo>
                <a:cubicBezTo>
                  <a:pt x="337127" y="7263"/>
                  <a:pt x="403322" y="95008"/>
                  <a:pt x="471055" y="139650"/>
                </a:cubicBezTo>
                <a:cubicBezTo>
                  <a:pt x="538788" y="184292"/>
                  <a:pt x="589588" y="273576"/>
                  <a:pt x="665018" y="268958"/>
                </a:cubicBezTo>
                <a:cubicBezTo>
                  <a:pt x="740448" y="264340"/>
                  <a:pt x="923636" y="111941"/>
                  <a:pt x="923636" y="1119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3924148" y="5776097"/>
            <a:ext cx="421598" cy="132151"/>
          </a:xfrm>
          <a:custGeom>
            <a:avLst/>
            <a:gdLst/>
            <a:ahLst/>
            <a:cxnLst/>
            <a:rect l="l" t="t" r="r" b="b"/>
            <a:pathLst>
              <a:path w="923636" h="269130" extrusionOk="0">
                <a:moveTo>
                  <a:pt x="0" y="102704"/>
                </a:moveTo>
                <a:cubicBezTo>
                  <a:pt x="151630" y="12649"/>
                  <a:pt x="180109" y="-5053"/>
                  <a:pt x="258618" y="1105"/>
                </a:cubicBezTo>
                <a:cubicBezTo>
                  <a:pt x="337127" y="7263"/>
                  <a:pt x="403322" y="95008"/>
                  <a:pt x="471055" y="139650"/>
                </a:cubicBezTo>
                <a:cubicBezTo>
                  <a:pt x="538788" y="184292"/>
                  <a:pt x="589588" y="273576"/>
                  <a:pt x="665018" y="268958"/>
                </a:cubicBezTo>
                <a:cubicBezTo>
                  <a:pt x="740448" y="264340"/>
                  <a:pt x="923636" y="111941"/>
                  <a:pt x="923636" y="1119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Find out more…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498600" y="548991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Explore how you can use shadows to tell the time 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or talk about…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time was each of these photographs of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sundials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a sundial work? Explain this using at least 8 scientific words or phrases.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6172200" y="1591799"/>
            <a:ext cx="5195591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36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Tomorrow, if you want to, you could make a sundial. To do this, you could use, say a cocktail stick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milk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bottle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lid/pencil</a:t>
            </a:r>
            <a:r>
              <a:rPr lang="en-GB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rubber as the object and paper/card. You would first need to mark the direction of the shadow on the hour, every hour e.g. 9am,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10am,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11am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keeping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paper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time. You could alternatively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half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hour.</a:t>
            </a:r>
            <a:r>
              <a:rPr lang="en-GB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Once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calibrated in this way, you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use your sundial to tell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time (on another sunny </a:t>
            </a:r>
            <a:b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day in the same place).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 descr="A close up of a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5332" y="2330445"/>
            <a:ext cx="1553246" cy="1583082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7331" y="4053589"/>
            <a:ext cx="1229249" cy="1260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72" y="4053589"/>
            <a:ext cx="1527815" cy="1260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1660" y="3591004"/>
            <a:ext cx="1390783" cy="1260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263" y="2623127"/>
            <a:ext cx="1288002" cy="1316167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95377" y="3095987"/>
            <a:ext cx="1676694" cy="1260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20110" y="4683589"/>
            <a:ext cx="1936362" cy="1362019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6"/>
          <p:cNvSpPr/>
          <p:nvPr/>
        </p:nvSpPr>
        <p:spPr>
          <a:xfrm>
            <a:off x="9236987" y="4193296"/>
            <a:ext cx="21237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Calibration</a:t>
            </a:r>
            <a:r>
              <a:rPr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measurements </a:t>
            </a:r>
            <a:br>
              <a:rPr lang="en-GB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 and the finished sundial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11">
            <a:alphaModFix/>
          </a:blip>
          <a:srcRect l="7156" t="18178" r="9631" b="19428"/>
          <a:stretch/>
        </p:blipFill>
        <p:spPr>
          <a:xfrm>
            <a:off x="9276474" y="3236289"/>
            <a:ext cx="1980000" cy="973599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axis: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imaginary line around which something rotates. The Earth’s axis is a made-up ‘line’ passing through its centre, connecting its North and South poles.</a:t>
            </a:r>
            <a:endParaRPr sz="238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calibrate: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measuring device is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calibrated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is marked with a standard set of readings.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line of best fit: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of best fit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straight line or a smooth curve that shows the pattern of your results and goes as close to as many points as possible. It isn’t a dot-to-dot!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opaque: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Opaque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materials/objects block all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rotate: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rotates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it moves in a circle around an axis.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screen: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surface on which a shadow is seen.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shadow: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shadow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-GB" sz="30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 blocking light from reaching a surface.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sundial: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sundial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device for timekeeping that uses a shadow cast by the position of the Sun on a marked scale. Sundials date back to ancient Egyptian times, about 1500 BC.</a:t>
            </a:r>
            <a:endParaRPr sz="238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2127200" y="228599"/>
            <a:ext cx="7400254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record the size of shadows throughout the day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can plot a line graph of results taken to one decimal place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can draw a conclusion from my data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b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40000">
            <a:off x="3233251" y="319847"/>
            <a:ext cx="5184381" cy="71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9583875" y="4557844"/>
            <a:ext cx="1541962" cy="221187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85" name="Google Shape;185;p8"/>
          <p:cNvGrpSpPr/>
          <p:nvPr/>
        </p:nvGrpSpPr>
        <p:grpSpPr>
          <a:xfrm>
            <a:off x="5726552" y="4230537"/>
            <a:ext cx="1828794" cy="720696"/>
            <a:chOff x="9866396" y="464506"/>
            <a:chExt cx="1601782" cy="2423604"/>
          </a:xfrm>
        </p:grpSpPr>
        <p:sp>
          <p:nvSpPr>
            <p:cNvPr id="186" name="Google Shape;186;p8"/>
            <p:cNvSpPr/>
            <p:nvPr/>
          </p:nvSpPr>
          <p:spPr>
            <a:xfrm>
              <a:off x="9866396" y="464506"/>
              <a:ext cx="1601782" cy="2423604"/>
            </a:xfrm>
            <a:prstGeom prst="wedgeRoundRectCallout">
              <a:avLst>
                <a:gd name="adj1" fmla="val 39545"/>
                <a:gd name="adj2" fmla="val -96219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9866396" y="478267"/>
              <a:ext cx="1561210" cy="238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Always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use a pencil to plot graphs, in case you make a mistake.</a:t>
              </a:r>
              <a:endParaRPr/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1577032" y="5723404"/>
            <a:ext cx="3783916" cy="748410"/>
            <a:chOff x="9866396" y="464506"/>
            <a:chExt cx="1601786" cy="2423604"/>
          </a:xfrm>
        </p:grpSpPr>
        <p:sp>
          <p:nvSpPr>
            <p:cNvPr id="189" name="Google Shape;189;p8"/>
            <p:cNvSpPr/>
            <p:nvPr/>
          </p:nvSpPr>
          <p:spPr>
            <a:xfrm>
              <a:off x="9866400" y="464506"/>
              <a:ext cx="1601782" cy="2423604"/>
            </a:xfrm>
            <a:prstGeom prst="wedgeRoundRectCallout">
              <a:avLst>
                <a:gd name="adj1" fmla="val 46388"/>
                <a:gd name="adj2" fmla="val -79965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9866396" y="478267"/>
              <a:ext cx="1601782" cy="238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y-axis does not start at zero here.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graph scales should always go up by a fixed amount between each evenly-spaced mark.</a:t>
              </a:r>
              <a:endParaRPr/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9693981" y="2068942"/>
            <a:ext cx="1844213" cy="2467117"/>
            <a:chOff x="9923463" y="536092"/>
            <a:chExt cx="1544715" cy="2423604"/>
          </a:xfrm>
        </p:grpSpPr>
        <p:sp>
          <p:nvSpPr>
            <p:cNvPr id="192" name="Google Shape;192;p8"/>
            <p:cNvSpPr/>
            <p:nvPr/>
          </p:nvSpPr>
          <p:spPr>
            <a:xfrm>
              <a:off x="9923463" y="536092"/>
              <a:ext cx="1544715" cy="2423604"/>
            </a:xfrm>
            <a:prstGeom prst="wedgeRoundRectCallout">
              <a:avLst>
                <a:gd name="adj1" fmla="val 9529"/>
                <a:gd name="adj2" fmla="val 70276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During British summertime (when the clocks are one hour ahead of Greenwich Mean Time - GMT), the sun is highest in the sky at 1:00 (rather than noon), so the shadows are shortest then. </a:t>
              </a:r>
              <a:endParaRPr/>
            </a:p>
          </p:txBody>
        </p:sp>
      </p:grpSp>
      <p:sp>
        <p:nvSpPr>
          <p:cNvPr id="194" name="Google Shape;194;p8"/>
          <p:cNvSpPr/>
          <p:nvPr/>
        </p:nvSpPr>
        <p:spPr>
          <a:xfrm>
            <a:off x="304890" y="2075696"/>
            <a:ext cx="1674733" cy="2026404"/>
          </a:xfrm>
          <a:prstGeom prst="wedgeRoundRectCallout">
            <a:avLst>
              <a:gd name="adj1" fmla="val 82309"/>
              <a:gd name="adj2" fmla="val 673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rows of results should only have numbers (not units), since the units are shown in the header line so they apply to all rows of the table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157312" y="227023"/>
            <a:ext cx="20092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 for reviewing your work: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2232946" y="1228436"/>
            <a:ext cx="2108145" cy="3220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6136748" y="1279694"/>
            <a:ext cx="448779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6454950" y="1020201"/>
            <a:ext cx="2108145" cy="3220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8"/>
          <p:cNvGrpSpPr/>
          <p:nvPr/>
        </p:nvGrpSpPr>
        <p:grpSpPr>
          <a:xfrm>
            <a:off x="7016637" y="1201625"/>
            <a:ext cx="2318325" cy="1379370"/>
            <a:chOff x="9923463" y="464506"/>
            <a:chExt cx="1620779" cy="2423604"/>
          </a:xfrm>
        </p:grpSpPr>
        <p:sp>
          <p:nvSpPr>
            <p:cNvPr id="200" name="Google Shape;200;p8"/>
            <p:cNvSpPr/>
            <p:nvPr/>
          </p:nvSpPr>
          <p:spPr>
            <a:xfrm>
              <a:off x="9923463" y="464506"/>
              <a:ext cx="1620779" cy="2423604"/>
            </a:xfrm>
            <a:prstGeom prst="wedgeRoundRectCallout">
              <a:avLst>
                <a:gd name="adj1" fmla="val 34056"/>
                <a:gd name="adj2" fmla="val 115420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973888" y="478265"/>
              <a:ext cx="1570354" cy="2381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line of best fit should clearly be a curve in this case (</a:t>
              </a:r>
              <a:r>
                <a:rPr lang="en-GB" sz="1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straight line, or dot-to-dot). It should pass close to as many data points as possible.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416AD-7CD9-48D8-965E-E28D4EB20738}"/>
</file>

<file path=customXml/itemProps2.xml><?xml version="1.0" encoding="utf-8"?>
<ds:datastoreItem xmlns:ds="http://schemas.openxmlformats.org/officeDocument/2006/customXml" ds:itemID="{016FFE46-31E5-4FF4-BEE4-B35E365318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Widescreen</PresentationFormat>
  <Paragraphs>163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Lato Black</vt:lpstr>
      <vt:lpstr>Office Theme</vt:lpstr>
      <vt:lpstr>PowerPoint Presentation</vt:lpstr>
      <vt:lpstr>Light</vt:lpstr>
      <vt:lpstr>Explore, review, think, talk…</vt:lpstr>
      <vt:lpstr>Investigating how shadows change size through the day </vt:lpstr>
      <vt:lpstr>PowerPoint Presentation</vt:lpstr>
      <vt:lpstr>Find out more…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Watson</dc:creator>
  <cp:lastModifiedBy>Alistair Strayton</cp:lastModifiedBy>
  <cp:revision>1</cp:revision>
  <dcterms:created xsi:type="dcterms:W3CDTF">2020-05-07T10:09:53Z</dcterms:created>
  <dcterms:modified xsi:type="dcterms:W3CDTF">2020-05-27T17:33:58Z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